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329" r:id="rId5"/>
    <p:sldId id="259" r:id="rId6"/>
    <p:sldId id="277" r:id="rId7"/>
    <p:sldId id="260" r:id="rId8"/>
    <p:sldId id="358" r:id="rId9"/>
    <p:sldId id="359" r:id="rId10"/>
    <p:sldId id="384" r:id="rId11"/>
    <p:sldId id="353" r:id="rId12"/>
    <p:sldId id="354" r:id="rId13"/>
    <p:sldId id="355" r:id="rId14"/>
    <p:sldId id="278" r:id="rId15"/>
    <p:sldId id="282" r:id="rId16"/>
    <p:sldId id="283" r:id="rId17"/>
    <p:sldId id="285" r:id="rId18"/>
    <p:sldId id="328" r:id="rId19"/>
    <p:sldId id="386" r:id="rId20"/>
    <p:sldId id="261" r:id="rId21"/>
    <p:sldId id="356" r:id="rId22"/>
    <p:sldId id="385" r:id="rId23"/>
    <p:sldId id="317" r:id="rId24"/>
    <p:sldId id="263" r:id="rId25"/>
    <p:sldId id="276" r:id="rId26"/>
    <p:sldId id="273" r:id="rId27"/>
    <p:sldId id="284" r:id="rId28"/>
    <p:sldId id="269" r:id="rId29"/>
    <p:sldId id="270" r:id="rId30"/>
    <p:sldId id="271" r:id="rId31"/>
    <p:sldId id="272" r:id="rId32"/>
    <p:sldId id="279" r:id="rId33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9">
          <p15:clr>
            <a:srgbClr val="A4A3A4"/>
          </p15:clr>
        </p15:guide>
        <p15:guide id="2" pos="29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503E"/>
    <a:srgbClr val="F5A300"/>
    <a:srgbClr val="FDCA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4FDA36-BBC7-4508-9FA8-4D797D17C4FB}" v="15" dt="2020-02-10T17:27:15.186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79" d="100"/>
          <a:sy n="79" d="100"/>
        </p:scale>
        <p:origin x="1882" y="48"/>
      </p:cViewPr>
      <p:guideLst>
        <p:guide orient="horz" pos="2439"/>
        <p:guide pos="29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Coccejus" userId="47bc5df8abf4f7df" providerId="LiveId" clId="{674FDA36-BBC7-4508-9FA8-4D797D17C4FB}"/>
    <pc:docChg chg="undo custSel addSld modSld">
      <pc:chgData name="Jan Coccejus" userId="47bc5df8abf4f7df" providerId="LiveId" clId="{674FDA36-BBC7-4508-9FA8-4D797D17C4FB}" dt="2020-02-10T17:27:48.875" v="158" actId="14734"/>
      <pc:docMkLst>
        <pc:docMk/>
      </pc:docMkLst>
      <pc:sldChg chg="modSp">
        <pc:chgData name="Jan Coccejus" userId="47bc5df8abf4f7df" providerId="LiveId" clId="{674FDA36-BBC7-4508-9FA8-4D797D17C4FB}" dt="2020-02-10T17:27:15.186" v="151"/>
        <pc:sldMkLst>
          <pc:docMk/>
          <pc:sldMk cId="0" sldId="328"/>
        </pc:sldMkLst>
        <pc:graphicFrameChg chg="mod modGraphic">
          <ac:chgData name="Jan Coccejus" userId="47bc5df8abf4f7df" providerId="LiveId" clId="{674FDA36-BBC7-4508-9FA8-4D797D17C4FB}" dt="2020-02-10T17:27:15.186" v="151"/>
          <ac:graphicFrameMkLst>
            <pc:docMk/>
            <pc:sldMk cId="0" sldId="328"/>
            <ac:graphicFrameMk id="5" creationId="{00000000-0000-0000-0000-000000000000}"/>
          </ac:graphicFrameMkLst>
        </pc:graphicFrameChg>
      </pc:sldChg>
      <pc:sldChg chg="addSp delSp modSp add">
        <pc:chgData name="Jan Coccejus" userId="47bc5df8abf4f7df" providerId="LiveId" clId="{674FDA36-BBC7-4508-9FA8-4D797D17C4FB}" dt="2020-02-10T17:27:48.875" v="158" actId="14734"/>
        <pc:sldMkLst>
          <pc:docMk/>
          <pc:sldMk cId="2705443336" sldId="386"/>
        </pc:sldMkLst>
        <pc:spChg chg="add del mod">
          <ac:chgData name="Jan Coccejus" userId="47bc5df8abf4f7df" providerId="LiveId" clId="{674FDA36-BBC7-4508-9FA8-4D797D17C4FB}" dt="2020-02-10T17:23:06.778" v="112"/>
          <ac:spMkLst>
            <pc:docMk/>
            <pc:sldMk cId="2705443336" sldId="386"/>
            <ac:spMk id="7" creationId="{9846C17E-63E7-497B-888D-DF5D15EAD0DD}"/>
          </ac:spMkLst>
        </pc:spChg>
        <pc:spChg chg="add del mod">
          <ac:chgData name="Jan Coccejus" userId="47bc5df8abf4f7df" providerId="LiveId" clId="{674FDA36-BBC7-4508-9FA8-4D797D17C4FB}" dt="2020-02-10T17:25:01.604" v="121" actId="478"/>
          <ac:spMkLst>
            <pc:docMk/>
            <pc:sldMk cId="2705443336" sldId="386"/>
            <ac:spMk id="10" creationId="{71D180A3-47F2-42EE-BF9E-625E03F1FA07}"/>
          </ac:spMkLst>
        </pc:spChg>
        <pc:graphicFrameChg chg="del">
          <ac:chgData name="Jan Coccejus" userId="47bc5df8abf4f7df" providerId="LiveId" clId="{674FDA36-BBC7-4508-9FA8-4D797D17C4FB}" dt="2020-02-10T17:22:54.699" v="111" actId="478"/>
          <ac:graphicFrameMkLst>
            <pc:docMk/>
            <pc:sldMk cId="2705443336" sldId="386"/>
            <ac:graphicFrameMk id="5" creationId="{00000000-0000-0000-0000-000000000000}"/>
          </ac:graphicFrameMkLst>
        </pc:graphicFrameChg>
        <pc:graphicFrameChg chg="add del mod modGraphic">
          <ac:chgData name="Jan Coccejus" userId="47bc5df8abf4f7df" providerId="LiveId" clId="{674FDA36-BBC7-4508-9FA8-4D797D17C4FB}" dt="2020-02-10T17:24:54.949" v="120" actId="478"/>
          <ac:graphicFrameMkLst>
            <pc:docMk/>
            <pc:sldMk cId="2705443336" sldId="386"/>
            <ac:graphicFrameMk id="8" creationId="{03A5F3EE-CEE5-46F9-92DA-D578A8940078}"/>
          </ac:graphicFrameMkLst>
        </pc:graphicFrameChg>
        <pc:graphicFrameChg chg="add del mod">
          <ac:chgData name="Jan Coccejus" userId="47bc5df8abf4f7df" providerId="LiveId" clId="{674FDA36-BBC7-4508-9FA8-4D797D17C4FB}" dt="2020-02-10T17:25:52.751" v="125"/>
          <ac:graphicFrameMkLst>
            <pc:docMk/>
            <pc:sldMk cId="2705443336" sldId="386"/>
            <ac:graphicFrameMk id="11" creationId="{DEA633E8-3EC6-4035-B6F6-1FD92C1783FB}"/>
          </ac:graphicFrameMkLst>
        </pc:graphicFrameChg>
        <pc:graphicFrameChg chg="add mod modGraphic">
          <ac:chgData name="Jan Coccejus" userId="47bc5df8abf4f7df" providerId="LiveId" clId="{674FDA36-BBC7-4508-9FA8-4D797D17C4FB}" dt="2020-02-10T17:27:48.875" v="158" actId="14734"/>
          <ac:graphicFrameMkLst>
            <pc:docMk/>
            <pc:sldMk cId="2705443336" sldId="386"/>
            <ac:graphicFrameMk id="15" creationId="{1182B5E9-ABB5-41E6-AE1D-160E78CD25D4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1AC-4583-A42B-1CCD8ABAEC55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AC-4583-A42B-1CCD8ABAEC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AC-4583-A42B-1CCD8ABAEC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1AC-4583-A42B-1CCD8ABAEC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1AC-4583-A42B-1CCD8ABAE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6CA-44E0-9E42-490C479A5AAE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CA-44E0-9E42-490C479A5AA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CA-44E0-9E42-490C479A5AA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CA-44E0-9E42-490C479A5AAE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CA-44E0-9E42-490C479A5A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1DA-4252-B895-90D4A6B4142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DA-4252-B895-90D4A6B4142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DA-4252-B895-90D4A6B4142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1DA-4252-B895-90D4A6B4142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1DA-4252-B895-90D4A6B414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  <a:t>10. Februar 2020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  <a:t>10. Februar 2020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10.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10.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10.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4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10.02.2020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10.02.2020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3.jpe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docs.google.com/drawings/d/1hqGjF-9ABxat8F-8eXoTYoIqvlx4YL6wDpmGogawbs0/edi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docs.google.com/drawings/d/1hqGjF-9ABxat8F-8eXoTYoIqvlx4YL6wDpmGogawbs0/edi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libs.net/datasets/kitti/eval_depth.php?benchmark=depth_predicti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ke3d.cs.cornell.edu/data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2.png"/><Relationship Id="rId5" Type="http://schemas.microsoft.com/office/2007/relationships/media" Target="../media/media3.mp4"/><Relationship Id="rId10" Type="http://schemas.openxmlformats.org/officeDocument/2006/relationships/image" Target="../media/image21.png"/><Relationship Id="rId4" Type="http://schemas.openxmlformats.org/officeDocument/2006/relationships/video" Target="../media/media2.mp4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Basic II: Normal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2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5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6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7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8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17620"/>
            <a:ext cx="2526030" cy="11537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66465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9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58765"/>
            <a:ext cx="2526030" cy="7594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84835" y="1174750"/>
            <a:ext cx="5115560" cy="5031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" y="487616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Include Superpixel in Lossfunction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9" name="Parallelogram 8"/>
          <p:cNvSpPr/>
          <p:nvPr/>
        </p:nvSpPr>
        <p:spPr>
          <a:xfrm rot="20580000" flipH="1">
            <a:off x="318135" y="3872230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85595" y="3987800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/>
          <p:nvPr/>
        </p:nvGraphicFramePr>
        <p:xfrm>
          <a:off x="5123815" y="3313430"/>
          <a:ext cx="3679190" cy="26670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457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4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4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Freeform 12"/>
          <p:cNvSpPr/>
          <p:nvPr/>
        </p:nvSpPr>
        <p:spPr>
          <a:xfrm>
            <a:off x="1651635" y="3987800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555875" y="4445000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2011045" y="40767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/>
              <a:t>1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2680335" y="405828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/>
              <a:t>2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2245995" y="44627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/>
              <a:t>3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58946" y="209644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501140" y="209613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5051425" y="2018665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>
                <a:sym typeface="+mn-ea"/>
              </a:rPr>
              <a:t>use Superpixel information in implementing loss function </a:t>
            </a:r>
            <a:endParaRPr lang="de-DE" altLang="en-US" b="1"/>
          </a:p>
          <a:p>
            <a:pPr marL="0" indent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2" grpId="0" bldLvl="0" animBg="1"/>
      <p:bldP spid="22" grpId="1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Include Superpixel in Lossfunction</a:t>
            </a:r>
            <a:endParaRPr lang="de-DE" altLang="en-US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71780" y="213931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511935" y="2096135"/>
            <a:ext cx="3049270" cy="640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 Implementation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836160" y="2090420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/>
              <a:t>as part of the smoothness loss</a:t>
            </a:r>
          </a:p>
          <a:p>
            <a:pPr marL="0" indent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97425" y="2541905"/>
                <a:ext cx="4299585" cy="44005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425" y="2541905"/>
                <a:ext cx="4299585" cy="4400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1511935" y="316396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400" b="1" dirty="0"/>
              <a:t>Result or Goal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38" name="Shape 3664"/>
          <p:cNvSpPr/>
          <p:nvPr/>
        </p:nvSpPr>
        <p:spPr>
          <a:xfrm>
            <a:off x="579864" y="221248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836160" y="3300730"/>
            <a:ext cx="4128135" cy="2495550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Sub-Headline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</a:rPr>
                <a:t>like a strain of sacred music, or a noble picture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2" grpId="0" bldLvl="0" animBg="1"/>
      <p:bldP spid="22" grpId="1" bldLvl="0" animBg="1"/>
      <p:bldP spid="6" grpId="0"/>
      <p:bldP spid="3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</a:p>
        </p:txBody>
      </p:sp>
      <p:pic>
        <p:nvPicPr>
          <p:cNvPr id="2" name="Picture 1" descr="Pose_and_Depth_Network_M1-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 </a:t>
            </a:r>
            <a:r>
              <a:rPr lang="de-DE" altLang="en-US" dirty="0"/>
              <a:t>Implementations</a:t>
            </a:r>
            <a:br>
              <a:rPr lang="en-US" dirty="0"/>
            </a:br>
            <a:r>
              <a:rPr lang="de-DE" altLang="en-US" sz="2000" dirty="0"/>
              <a:t>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1510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| Superpixel</a:t>
            </a:r>
            <a:r>
              <a:rPr lang="de-DE" sz="2000" dirty="0">
                <a:sym typeface="+mn-ea"/>
              </a:rPr>
              <a:t>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704975" y="2275840"/>
            <a:ext cx="3625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568427" y="185019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17"/>
          <p:cNvSpPr/>
          <p:nvPr/>
        </p:nvSpPr>
        <p:spPr>
          <a:xfrm>
            <a:off x="125095" y="1504315"/>
            <a:ext cx="1562735" cy="234251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71481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7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1699542"/>
              </p:ext>
            </p:extLst>
          </p:nvPr>
        </p:nvGraphicFramePr>
        <p:xfrm>
          <a:off x="269195" y="1592060"/>
          <a:ext cx="8627112" cy="3456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1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95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27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Methode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absolute relative error</a:t>
                      </a:r>
                      <a:r>
                        <a:rPr lang="de-DE" altLang="en-US" dirty="0"/>
                        <a:t>*</a:t>
                      </a:r>
                      <a:r>
                        <a:rPr lang="en-US" dirty="0"/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RGB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RGB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Normal </a:t>
                      </a:r>
                      <a:r>
                        <a:rPr lang="de-DE" altLang="en-US" dirty="0" err="1"/>
                        <a:t>vectors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 err="1"/>
                        <a:t>RGB+Superpixel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sz="1800" i="1" dirty="0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914515" y="5264785"/>
            <a:ext cx="19615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sz="1000"/>
              <a:t>* based on KITTI EIGEN ZHOU</a:t>
            </a: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2"/>
          <a:srcRect t="22518" b="62488"/>
          <a:stretch>
            <a:fillRect/>
          </a:stretch>
        </p:blipFill>
        <p:spPr>
          <a:xfrm>
            <a:off x="4864735" y="5861050"/>
            <a:ext cx="416369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feld 4"/>
          <p:cNvSpPr txBox="1"/>
          <p:nvPr/>
        </p:nvSpPr>
        <p:spPr>
          <a:xfrm>
            <a:off x="4147503" y="6082397"/>
            <a:ext cx="474853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With</a:t>
            </a:r>
            <a:r>
              <a:rPr lang="de-DE" sz="1000" dirty="0"/>
              <a:t> Y = </a:t>
            </a:r>
            <a:r>
              <a:rPr lang="de-DE" sz="1000" dirty="0" err="1"/>
              <a:t>predicted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map</a:t>
            </a:r>
            <a:r>
              <a:rPr lang="de-DE" sz="1000" dirty="0"/>
              <a:t>, Y* = </a:t>
            </a:r>
            <a:r>
              <a:rPr lang="de-DE" sz="1000" dirty="0" err="1"/>
              <a:t>ground</a:t>
            </a:r>
            <a:r>
              <a:rPr lang="de-DE" sz="1000" dirty="0"/>
              <a:t> </a:t>
            </a:r>
            <a:r>
              <a:rPr lang="de-DE" sz="1000" dirty="0" err="1"/>
              <a:t>truth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image</a:t>
            </a:r>
            <a:r>
              <a:rPr lang="de-DE" sz="1000" dirty="0"/>
              <a:t> and T = </a:t>
            </a:r>
            <a:r>
              <a:rPr lang="de-DE" sz="1000" dirty="0" err="1"/>
              <a:t>pixel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</a:p>
        </p:txBody>
      </p:sp>
      <p:sp>
        <p:nvSpPr>
          <p:cNvPr id="14" name="Textfeld 4"/>
          <p:cNvSpPr txBox="1"/>
          <p:nvPr/>
        </p:nvSpPr>
        <p:spPr>
          <a:xfrm>
            <a:off x="4840923" y="5615672"/>
            <a:ext cx="40316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000" dirty="0" err="1"/>
              <a:t>*** runtime error, thread killed due to shared memory not big enough</a:t>
            </a:r>
          </a:p>
        </p:txBody>
      </p:sp>
      <p:sp>
        <p:nvSpPr>
          <p:cNvPr id="3" name="Textfeld 4"/>
          <p:cNvSpPr txBox="1"/>
          <p:nvPr/>
        </p:nvSpPr>
        <p:spPr>
          <a:xfrm>
            <a:off x="6160453" y="5442317"/>
            <a:ext cx="2722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** superpixel are currently calculated on CPU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sp>
        <p:nvSpPr>
          <p:cNvPr id="6" name="Text Box 5"/>
          <p:cNvSpPr txBox="1"/>
          <p:nvPr/>
        </p:nvSpPr>
        <p:spPr>
          <a:xfrm>
            <a:off x="6914515" y="5264785"/>
            <a:ext cx="19615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sz="1000"/>
              <a:t>* based on KITTI EIGEN ZHOU</a:t>
            </a: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2"/>
          <a:srcRect t="22518" b="62488"/>
          <a:stretch>
            <a:fillRect/>
          </a:stretch>
        </p:blipFill>
        <p:spPr>
          <a:xfrm>
            <a:off x="4864735" y="5861050"/>
            <a:ext cx="416369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feld 4"/>
          <p:cNvSpPr txBox="1"/>
          <p:nvPr/>
        </p:nvSpPr>
        <p:spPr>
          <a:xfrm>
            <a:off x="4147503" y="6082397"/>
            <a:ext cx="474853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With</a:t>
            </a:r>
            <a:r>
              <a:rPr lang="de-DE" sz="1000" dirty="0"/>
              <a:t> Y = </a:t>
            </a:r>
            <a:r>
              <a:rPr lang="de-DE" sz="1000" dirty="0" err="1"/>
              <a:t>predicted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map</a:t>
            </a:r>
            <a:r>
              <a:rPr lang="de-DE" sz="1000" dirty="0"/>
              <a:t>, Y* = </a:t>
            </a:r>
            <a:r>
              <a:rPr lang="de-DE" sz="1000" dirty="0" err="1"/>
              <a:t>ground</a:t>
            </a:r>
            <a:r>
              <a:rPr lang="de-DE" sz="1000" dirty="0"/>
              <a:t> </a:t>
            </a:r>
            <a:r>
              <a:rPr lang="de-DE" sz="1000" dirty="0" err="1"/>
              <a:t>truth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image</a:t>
            </a:r>
            <a:r>
              <a:rPr lang="de-DE" sz="1000" dirty="0"/>
              <a:t> and T = </a:t>
            </a:r>
            <a:r>
              <a:rPr lang="de-DE" sz="1000" dirty="0" err="1"/>
              <a:t>pixel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</a:p>
        </p:txBody>
      </p:sp>
      <p:sp>
        <p:nvSpPr>
          <p:cNvPr id="14" name="Textfeld 4"/>
          <p:cNvSpPr txBox="1"/>
          <p:nvPr/>
        </p:nvSpPr>
        <p:spPr>
          <a:xfrm>
            <a:off x="4840923" y="5615672"/>
            <a:ext cx="40316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000" dirty="0" err="1"/>
              <a:t>*** runtime error, thread killed due to shared memory not big enough</a:t>
            </a:r>
          </a:p>
        </p:txBody>
      </p:sp>
      <p:sp>
        <p:nvSpPr>
          <p:cNvPr id="3" name="Textfeld 4"/>
          <p:cNvSpPr txBox="1"/>
          <p:nvPr/>
        </p:nvSpPr>
        <p:spPr>
          <a:xfrm>
            <a:off x="6160453" y="5442317"/>
            <a:ext cx="2722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** superpixel are currently calculated on CPU</a:t>
            </a: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1182B5E9-ABB5-41E6-AE1D-160E78CD2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693318"/>
              </p:ext>
            </p:extLst>
          </p:nvPr>
        </p:nvGraphicFramePr>
        <p:xfrm>
          <a:off x="467544" y="1772816"/>
          <a:ext cx="8208911" cy="30963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1984179728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347507014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1232668922"/>
                    </a:ext>
                  </a:extLst>
                </a:gridCol>
                <a:gridCol w="1656183">
                  <a:extLst>
                    <a:ext uri="{9D8B030D-6E8A-4147-A177-3AD203B41FA5}">
                      <a16:colId xmlns:a16="http://schemas.microsoft.com/office/drawing/2014/main" val="3378588221"/>
                    </a:ext>
                  </a:extLst>
                </a:gridCol>
              </a:tblGrid>
              <a:tr h="646741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Description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 err="1">
                          <a:effectLst/>
                        </a:rPr>
                        <a:t>abs_rel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64766438"/>
                  </a:ext>
                </a:extLst>
              </a:tr>
              <a:tr h="354849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u="none" strike="noStrike">
                          <a:effectLst/>
                        </a:rPr>
                        <a:t>0,115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307875344"/>
                  </a:ext>
                </a:extLst>
              </a:tr>
              <a:tr h="34912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 err="1">
                          <a:effectLst/>
                        </a:rPr>
                        <a:t>baseline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12h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u="none" strike="noStrike" dirty="0" err="1">
                          <a:effectLst/>
                        </a:rPr>
                        <a:t>baseline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u="none" strike="noStrike">
                          <a:effectLst/>
                        </a:rPr>
                        <a:t>0,114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285923283"/>
                  </a:ext>
                </a:extLst>
              </a:tr>
              <a:tr h="34912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Normals (Jun)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50h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 err="1">
                          <a:effectLst/>
                        </a:rPr>
                        <a:t>baseline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u="none" strike="noStrike">
                          <a:effectLst/>
                        </a:rPr>
                        <a:t>0,123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03959820"/>
                  </a:ext>
                </a:extLst>
              </a:tr>
              <a:tr h="34912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4 Channel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22h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 err="1">
                          <a:effectLst/>
                        </a:rPr>
                        <a:t>baseline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u="none" strike="noStrike">
                          <a:effectLst/>
                        </a:rPr>
                        <a:t>0,141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75913463"/>
                  </a:ext>
                </a:extLst>
              </a:tr>
              <a:tr h="34912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4 Channel + Normal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24h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u="none" strike="noStrike" dirty="0" err="1">
                          <a:effectLst/>
                        </a:rPr>
                        <a:t>baseline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u="none" strike="noStrike">
                          <a:effectLst/>
                        </a:rPr>
                        <a:t>0,142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74381785"/>
                  </a:ext>
                </a:extLst>
              </a:tr>
              <a:tr h="34912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4 Channel + Normal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15h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binary loss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u="none" strike="noStrike">
                          <a:effectLst/>
                        </a:rPr>
                        <a:t>0,443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187243646"/>
                  </a:ext>
                </a:extLst>
              </a:tr>
              <a:tr h="34912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RGB + Normal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17h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binary loss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u="none" strike="noStrike" dirty="0">
                          <a:effectLst/>
                        </a:rPr>
                        <a:t>0,443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732146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443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</a:t>
            </a:r>
            <a:r>
              <a:rPr lang="de-DE" altLang="en-US" dirty="0"/>
              <a:t>and</a:t>
            </a:r>
            <a:r>
              <a:rPr lang="en-US" dirty="0"/>
              <a:t>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Architecture </a:t>
            </a:r>
            <a:r>
              <a:rPr lang="de-DE" altLang="en-US" dirty="0"/>
              <a:t>of Baseline CNN - Godart et. al 2019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Improvement Approaches </a:t>
            </a:r>
            <a:endParaRPr lang="en-US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dirty="0" err="1"/>
              <a:t>Arichtecture Modifications: Superpixel-Input and Normal to Depth Transformer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dirty="0"/>
              <a:t>Lossfunction Modifications incl. Normals and Superpixel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dirty="0"/>
              <a:t>Results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Forecast and </a:t>
            </a:r>
            <a:r>
              <a:rPr lang="de-DE" altLang="en-US" dirty="0"/>
              <a:t>further </a:t>
            </a:r>
            <a:r>
              <a:rPr lang="en-US" dirty="0"/>
              <a:t>Approaches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</a:t>
            </a:r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I Compare Results</a:t>
            </a:r>
            <a:endParaRPr lang="en-US"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8775" y="5013960"/>
            <a:ext cx="8479155" cy="12573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altLang="en-US" u="sng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de-DE" altLang="en-US" u="sng" dirty="0">
                <a:solidFill>
                  <a:schemeClr val="bg1"/>
                </a:solidFill>
                <a:sym typeface="+mn-ea"/>
              </a:rPr>
              <a:t>Conclusion</a:t>
            </a:r>
            <a:endParaRPr lang="en-US" u="sng" dirty="0">
              <a:solidFill>
                <a:schemeClr val="bg1"/>
              </a:solidFill>
              <a:sym typeface="+mn-ea"/>
            </a:endParaRPr>
          </a:p>
          <a:p>
            <a:pPr marL="0" indent="0" algn="ctr">
              <a:lnSpc>
                <a:spcPct val="110000"/>
              </a:lnSpc>
              <a:buFont typeface="Arial" panose="020B0604020202090204" pitchFamily="34" charset="0"/>
              <a:buNone/>
            </a:pPr>
            <a:br>
              <a:rPr lang="de-DE" altLang="en-US" dirty="0">
                <a:sym typeface="+mn-ea"/>
              </a:rPr>
            </a:b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en-US" dirty="0"/>
              <a:t>Forecast and </a:t>
            </a:r>
            <a:r>
              <a:rPr lang="de-DE" altLang="en-US" dirty="0"/>
              <a:t>further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Possibilites of implementation of Superpixels inside    </a:t>
            </a:r>
            <a:br>
              <a:rPr lang="de-DE" altLang="en-US" sz="2000" dirty="0">
                <a:sym typeface="+mn-ea"/>
              </a:rPr>
            </a:br>
            <a:r>
              <a:rPr lang="de-DE" altLang="en-US" sz="2000" dirty="0">
                <a:sym typeface="+mn-ea"/>
              </a:rPr>
              <a:t>     the net</a:t>
            </a:r>
          </a:p>
        </p:txBody>
      </p:sp>
      <p:sp>
        <p:nvSpPr>
          <p:cNvPr id="9" name="Content Placeholder 3"/>
          <p:cNvSpPr/>
          <p:nvPr/>
        </p:nvSpPr>
        <p:spPr>
          <a:xfrm>
            <a:off x="287655" y="164782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894080" y="242506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hape 694"/>
          <p:cNvCxnSpPr/>
          <p:nvPr/>
        </p:nvCxnSpPr>
        <p:spPr>
          <a:xfrm>
            <a:off x="1831975" y="273748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Rounded Rectangle 13"/>
          <p:cNvSpPr/>
          <p:nvPr/>
        </p:nvSpPr>
        <p:spPr>
          <a:xfrm>
            <a:off x="2342515" y="215011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99715" y="247904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342515" y="275526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070475" y="246888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599940" y="273685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870700" y="275526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760" y="2425065"/>
            <a:ext cx="934085" cy="611505"/>
          </a:xfrm>
          <a:prstGeom prst="rect">
            <a:avLst/>
          </a:prstGeom>
        </p:spPr>
      </p:pic>
      <p:cxnSp>
        <p:nvCxnSpPr>
          <p:cNvPr id="27" name="Shape 694"/>
          <p:cNvCxnSpPr>
            <a:endCxn id="26" idx="1"/>
          </p:cNvCxnSpPr>
          <p:nvPr/>
        </p:nvCxnSpPr>
        <p:spPr>
          <a:xfrm flipV="1">
            <a:off x="7111365" y="280289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" name="Shape 723"/>
          <p:cNvSpPr txBox="1"/>
          <p:nvPr/>
        </p:nvSpPr>
        <p:spPr>
          <a:xfrm>
            <a:off x="685800" y="31184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28" name="Shape 723"/>
          <p:cNvSpPr txBox="1"/>
          <p:nvPr/>
        </p:nvSpPr>
        <p:spPr>
          <a:xfrm>
            <a:off x="7505065" y="304673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15" grpId="0" bldLvl="0" animBg="1"/>
      <p:bldP spid="21" grpId="0" bldLvl="0" animBg="1"/>
      <p:bldP spid="43" grpId="0"/>
      <p:bldP spid="43" grpId="1"/>
      <p:bldP spid="43" grpId="2"/>
      <p:bldP spid="43" grpId="3"/>
      <p:bldP spid="28" grpId="0"/>
      <p:bldP spid="28" grpId="1"/>
      <p:bldP spid="28" grpId="2"/>
      <p:bldP spid="28" grpId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one </a:t>
            </a:r>
            <a:r>
              <a:rPr lang="de-DE" u="sng">
                <a:solidFill>
                  <a:schemeClr val="tx1"/>
                </a:solidFill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implement in net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and find a suitable training setup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356475" y="350075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7626985" y="507619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75" y="4170045"/>
            <a:ext cx="1101090" cy="99314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941820" y="519938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r>
              <a:rPr lang="de-DE" dirty="0">
                <a:solidFill>
                  <a:schemeClr val="tx1"/>
                </a:solidFill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  <p:bldP spid="11" grpId="0"/>
      <p:bldP spid="13" grpId="0"/>
      <p:bldP spid="14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</a:p>
        </p:txBody>
      </p:sp>
      <p:pic>
        <p:nvPicPr>
          <p:cNvPr id="2" name="Picture 1" descr="Pose_and_Depth_Network_M1-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84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4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4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5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2576" y="4866640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2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3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𝑆𝑚𝑜𝑜𝑡h𝑛𝑒𝑠𝑠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endParaRPr lang="de-DE" i="1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4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𝑃h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5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change input channels 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normals (3-CH)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Superpixel &amp; RGB (4-Ch)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RGB &amp; Normal (6-Ch)</a:t>
              </a: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7" grpId="0" bldLvl="0" animBg="1"/>
      <p:bldP spid="7" grpId="1" bldLvl="0" animBg="1"/>
      <p:bldP spid="1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dirty="0" err="1"/>
              <a:t>B</a:t>
            </a:r>
            <a:r>
              <a:rPr lang="de-DE" altLang="en-US" sz="2000" dirty="0" err="1"/>
              <a:t>asic I: Superpixel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1935</Words>
  <Application>Microsoft Office PowerPoint</Application>
  <PresentationFormat>Bildschirmpräsentation (4:3)</PresentationFormat>
  <Paragraphs>365</Paragraphs>
  <Slides>32</Slides>
  <Notes>3</Notes>
  <HiddenSlides>1</HiddenSlides>
  <MMClips>4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40" baseType="lpstr">
      <vt:lpstr>Arial</vt:lpstr>
      <vt:lpstr>Bitstream Charter</vt:lpstr>
      <vt:lpstr>Calibri</vt:lpstr>
      <vt:lpstr>Cambria Math</vt:lpstr>
      <vt:lpstr>Open Sans</vt:lpstr>
      <vt:lpstr>Stafford</vt:lpstr>
      <vt:lpstr>Wingdings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Basic I: Superpixel</vt:lpstr>
      <vt:lpstr>Improvements Basic I: Superpixel - Demo on KITTI</vt:lpstr>
      <vt:lpstr>3.  Improvements      Basic II: Normal Computation</vt:lpstr>
      <vt:lpstr>3.  Improvements      Improvement normals with Superpixel</vt:lpstr>
      <vt:lpstr>3.  Improvements      Include Superpixel in Lossfunction</vt:lpstr>
      <vt:lpstr>3.  Improvements      Include Superpixel in Lossfunction</vt:lpstr>
      <vt:lpstr>Architecture Detail View: Digging deeper into Monocular View [1]</vt:lpstr>
      <vt:lpstr>Architecture Implementations Introducing N2D Block</vt:lpstr>
      <vt:lpstr>Architecture New Input: RGB </vt:lpstr>
      <vt:lpstr>Architecture New Input: RGB | Superpixel </vt:lpstr>
      <vt:lpstr>4. Results     All Approaches</vt:lpstr>
      <vt:lpstr>4. Results     All Approaches</vt:lpstr>
      <vt:lpstr>4. Results     Focus on three significant approaches </vt:lpstr>
      <vt:lpstr>4. Results     DemoI Compare Results</vt:lpstr>
      <vt:lpstr>4. Results     Demo I</vt:lpstr>
      <vt:lpstr>5. Forecast and further approaches     Possibilites of implementation of Superpixels inside          the net</vt:lpstr>
      <vt:lpstr>6. Review</vt:lpstr>
      <vt:lpstr>Literature</vt:lpstr>
      <vt:lpstr>7. Backup Slides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Jan Coccejus</cp:lastModifiedBy>
  <cp:revision>126</cp:revision>
  <dcterms:created xsi:type="dcterms:W3CDTF">2020-02-10T12:25:43Z</dcterms:created>
  <dcterms:modified xsi:type="dcterms:W3CDTF">2020-02-10T17:27:49Z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